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unsplash.com/photos/QjTUB3TMmL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9" cy="3329582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273828" y="4562856"/>
            <a:ext cx="124991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8" y="5166991"/>
            <a:ext cx="758395" cy="12065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1154956" y="0"/>
            <a:ext cx="9839674" cy="13716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4349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5" cy="56673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6" y="762000"/>
            <a:ext cx="9570195" cy="3640667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2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5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6" y="5443526"/>
            <a:ext cx="9570194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793006" y="4816208"/>
            <a:ext cx="957019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1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6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4" y="3648075"/>
            <a:ext cx="2927351" cy="238125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701" y="2962276"/>
            <a:ext cx="2936242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5" cy="238125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1" y="2962276"/>
            <a:ext cx="293211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1" y="3648075"/>
            <a:ext cx="2932114" cy="238125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3" y="3114675"/>
            <a:ext cx="0" cy="291465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6" y="3114675"/>
            <a:ext cx="0" cy="291465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9"/>
            <a:ext cx="9660918" cy="9855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474662" y="1120522"/>
            <a:ext cx="995521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721238" y="1633538"/>
            <a:ext cx="1266826" cy="1266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971950" y="1633538"/>
            <a:ext cx="1266826" cy="1266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7212992" y="1633538"/>
            <a:ext cx="1266826" cy="1266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387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1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2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5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2"/>
            <a:ext cx="2940051" cy="148786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3641350"/>
            <a:ext cx="2930526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1819275"/>
            <a:ext cx="2930526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2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5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2"/>
            <a:ext cx="2934407" cy="148786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3641350"/>
            <a:ext cx="293211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1819275"/>
            <a:ext cx="2932114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2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5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217609"/>
            <a:ext cx="2935998" cy="148786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2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5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1743074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6" y="1743075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9"/>
            <a:ext cx="9660918" cy="9855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474662" y="1120522"/>
            <a:ext cx="995521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23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9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7"/>
            <a:ext cx="8825659" cy="469626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3490976"/>
            <a:ext cx="124991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1154956" y="0"/>
            <a:ext cx="9839674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2" y="5868192"/>
            <a:ext cx="416327" cy="526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36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3" y="4386247"/>
            <a:ext cx="2827338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32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9"/>
            <a:ext cx="8825659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6"/>
            <a:ext cx="8825659" cy="64639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181856"/>
            <a:ext cx="124991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2" y="5868192"/>
            <a:ext cx="416327" cy="526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/>
        </p:nvSpPr>
        <p:spPr>
          <a:xfrm>
            <a:off x="1154956" y="0"/>
            <a:ext cx="9839674" cy="13716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3172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9"/>
            <a:ext cx="9660918" cy="9855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6" y="1590677"/>
            <a:ext cx="9660918" cy="41954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474662" y="1120522"/>
            <a:ext cx="995521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4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2" cy="42002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9"/>
            <a:ext cx="9660918" cy="9855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474662" y="1120522"/>
            <a:ext cx="995521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79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6" y="1591729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20" y="1591729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2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5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20" y="2201328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9"/>
            <a:ext cx="9660918" cy="9855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474662" y="1120522"/>
            <a:ext cx="995521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28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9"/>
            <a:ext cx="9660918" cy="9855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474662" y="1120522"/>
            <a:ext cx="995521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06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2D0AB-7FCF-D849-B7EF-1459AC0E9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4" b="7902"/>
          <a:stretch/>
        </p:blipFill>
        <p:spPr>
          <a:xfrm>
            <a:off x="3467" y="0"/>
            <a:ext cx="1218853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249" y="480152"/>
            <a:ext cx="416327" cy="5260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90455"/>
            <a:ext cx="5747908" cy="3214255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 anchorCtr="0">
            <a:normAutofit/>
          </a:bodyPr>
          <a:lstStyle>
            <a:lvl1pPr algn="l">
              <a:defRPr sz="665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4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3598AF-969E-0747-BB04-41DC7EC28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4" b="7902"/>
          <a:stretch/>
        </p:blipFill>
        <p:spPr>
          <a:xfrm>
            <a:off x="3467" y="0"/>
            <a:ext cx="1218853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249" y="480152"/>
            <a:ext cx="416327" cy="5260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41" y="4185787"/>
            <a:ext cx="5555772" cy="2204395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>
            <a:normAutofit/>
          </a:bodyPr>
          <a:lstStyle>
            <a:lvl1pPr algn="l">
              <a:defRPr sz="55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4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13B8B-3635-7745-88E1-46D6F598E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4" b="7902"/>
          <a:stretch/>
        </p:blipFill>
        <p:spPr>
          <a:xfrm>
            <a:off x="3467" y="0"/>
            <a:ext cx="1218853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249" y="480152"/>
            <a:ext cx="416327" cy="5260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E6ECB-C5E2-234E-A717-BE22D822FEAA}"/>
              </a:ext>
            </a:extLst>
          </p:cNvPr>
          <p:cNvGrpSpPr/>
          <p:nvPr/>
        </p:nvGrpSpPr>
        <p:grpSpPr>
          <a:xfrm>
            <a:off x="9407237" y="6079976"/>
            <a:ext cx="2493818" cy="595746"/>
            <a:chOff x="16126691" y="10612582"/>
            <a:chExt cx="4987636" cy="1191491"/>
          </a:xfrm>
        </p:grpSpPr>
        <p:sp>
          <p:nvSpPr>
            <p:cNvPr id="2" name="Rounded Rectangle 1">
              <a:hlinkClick r:id="rId4"/>
              <a:extLst>
                <a:ext uri="{FF2B5EF4-FFF2-40B4-BE49-F238E27FC236}">
                  <a16:creationId xmlns:a16="http://schemas.microsoft.com/office/drawing/2014/main" id="{9191398F-5D3F-2E40-B17E-A6B1AA789E0C}"/>
                </a:ext>
              </a:extLst>
            </p:cNvPr>
            <p:cNvSpPr/>
            <p:nvPr/>
          </p:nvSpPr>
          <p:spPr>
            <a:xfrm>
              <a:off x="16126691" y="10612582"/>
              <a:ext cx="4987636" cy="1191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000" dirty="0"/>
            </a:p>
          </p:txBody>
        </p:sp>
        <p:pic>
          <p:nvPicPr>
            <p:cNvPr id="4" name="Graphic 3" descr="Camera">
              <a:extLst>
                <a:ext uri="{FF2B5EF4-FFF2-40B4-BE49-F238E27FC236}">
                  <a16:creationId xmlns:a16="http://schemas.microsoft.com/office/drawing/2014/main" id="{D5F6638E-C4ED-E847-A36E-8F1D44F5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9928" y="10751127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0D353-2177-2041-9098-098D48CCB2A9}"/>
                </a:ext>
              </a:extLst>
            </p:cNvPr>
            <p:cNvSpPr txBox="1"/>
            <p:nvPr/>
          </p:nvSpPr>
          <p:spPr>
            <a:xfrm>
              <a:off x="17304328" y="10854384"/>
              <a:ext cx="3560617" cy="70788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en-US" sz="2000" dirty="0"/>
                <a:t>Erin Walker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3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2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50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636C40-4906-A145-8510-AE18BF6F9A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3" y="3225298"/>
            <a:ext cx="3859795" cy="3048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20250" y="480150"/>
            <a:ext cx="416327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89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457206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5" indent="-342905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0" indent="-285754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15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0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26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32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37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43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49" indent="-228603" algn="l" defTabSz="457206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2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5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hyperlink" Target="https://commons.wikimedia.org/wiki/File:Logistic-curve.sv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8BC1-E77E-2648-9515-BD1FC929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253" y="3243532"/>
            <a:ext cx="7254655" cy="3261178"/>
          </a:xfrm>
        </p:spPr>
        <p:txBody>
          <a:bodyPr anchor="t">
            <a:noAutofit/>
          </a:bodyPr>
          <a:lstStyle/>
          <a:p>
            <a:r>
              <a:rPr lang="en-US" sz="8000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329085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4CCD6F-0494-FE4B-92CC-DC8F501A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45" y="1323973"/>
            <a:ext cx="5380076" cy="53800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CAC81-59F0-CD49-A763-D8A0BC4F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590677"/>
            <a:ext cx="6256413" cy="4195482"/>
          </a:xfrm>
        </p:spPr>
        <p:txBody>
          <a:bodyPr/>
          <a:lstStyle/>
          <a:p>
            <a:r>
              <a:rPr lang="en-US" dirty="0"/>
              <a:t>Easy mode: one of the clusters is in the “0” class, the rest in the “1” class.</a:t>
            </a:r>
          </a:p>
          <a:p>
            <a:r>
              <a:rPr lang="en-US" dirty="0"/>
              <a:t>Hard mode: two opposite clusters in each class.</a:t>
            </a:r>
          </a:p>
          <a:p>
            <a:pPr lvl="1"/>
            <a:r>
              <a:rPr lang="en-US" dirty="0"/>
              <a:t>How do you think Logistic Regression will do here?</a:t>
            </a:r>
          </a:p>
          <a:p>
            <a:pPr lvl="1"/>
            <a:r>
              <a:rPr lang="en-US" dirty="0" err="1"/>
              <a:t>Ummmm</a:t>
            </a:r>
            <a:r>
              <a:rPr lang="en-US" dirty="0"/>
              <a:t> 😟</a:t>
            </a:r>
          </a:p>
          <a:p>
            <a:r>
              <a:rPr lang="en-US" dirty="0"/>
              <a:t>Do you know of any models that might do better?</a:t>
            </a:r>
          </a:p>
          <a:p>
            <a:pPr lvl="1"/>
            <a:r>
              <a:rPr lang="en-US" dirty="0"/>
              <a:t>KNN can get a perfect score </a:t>
            </a:r>
            <a:r>
              <a:rPr lang="en-US" dirty="0">
                <a:sym typeface="Wingdings" pitchFamily="2" charset="2"/>
              </a:rPr>
              <a:t>💁‍♀️</a:t>
            </a:r>
            <a:endParaRPr lang="en-US" dirty="0"/>
          </a:p>
          <a:p>
            <a:r>
              <a:rPr lang="en-US" dirty="0"/>
              <a:t>What’s the 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1AB-39DD-E04B-8585-F4A057A2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763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AEE5-C985-504A-B1D6-544A93D7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classification: what’s the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prediction function: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58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AEE5-C985-504A-B1D6-544A93D7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classification: what’s the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prediction function: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86BE06C-1E43-E245-9DF3-98D06EDE3F42}"/>
              </a:ext>
            </a:extLst>
          </p:cNvPr>
          <p:cNvGrpSpPr/>
          <p:nvPr/>
        </p:nvGrpSpPr>
        <p:grpSpPr>
          <a:xfrm>
            <a:off x="6096000" y="1488559"/>
            <a:ext cx="5220587" cy="2381693"/>
            <a:chOff x="6018027" y="2200940"/>
            <a:chExt cx="5220587" cy="2381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B03677-C619-0C46-87C6-5ACB6D0AE88B}"/>
                    </a:ext>
                  </a:extLst>
                </p:cNvPr>
                <p:cNvSpPr/>
                <p:nvPr/>
              </p:nvSpPr>
              <p:spPr>
                <a:xfrm>
                  <a:off x="6018027" y="2200940"/>
                  <a:ext cx="5220587" cy="2381693"/>
                </a:xfrm>
                <a:prstGeom prst="roundRec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dirty="0"/>
                    <a:t>Sigmoid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B03677-C619-0C46-87C6-5ACB6D0AE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027" y="2200940"/>
                  <a:ext cx="5220587" cy="238169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943A4E00-BCD1-944A-9211-597B9364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9021" y="2337686"/>
              <a:ext cx="3175000" cy="2108200"/>
            </a:xfrm>
            <a:prstGeom prst="rect">
              <a:avLst/>
            </a:prstGeom>
          </p:spPr>
        </p:pic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A12976F4-4B2C-3E46-8643-24ECB29F0887}"/>
              </a:ext>
            </a:extLst>
          </p:cNvPr>
          <p:cNvSpPr/>
          <p:nvPr/>
        </p:nvSpPr>
        <p:spPr>
          <a:xfrm>
            <a:off x="1796902" y="2402958"/>
            <a:ext cx="4253024" cy="843278"/>
          </a:xfrm>
          <a:custGeom>
            <a:avLst/>
            <a:gdLst>
              <a:gd name="connsiteX0" fmla="*/ 4210493 w 4210493"/>
              <a:gd name="connsiteY0" fmla="*/ 361507 h 796116"/>
              <a:gd name="connsiteX1" fmla="*/ 1765004 w 4210493"/>
              <a:gd name="connsiteY1" fmla="*/ 786809 h 796116"/>
              <a:gd name="connsiteX2" fmla="*/ 0 w 4210493"/>
              <a:gd name="connsiteY2" fmla="*/ 0 h 796116"/>
              <a:gd name="connsiteX0" fmla="*/ 4210493 w 4210493"/>
              <a:gd name="connsiteY0" fmla="*/ 361507 h 765307"/>
              <a:gd name="connsiteX1" fmla="*/ 680483 w 4210493"/>
              <a:gd name="connsiteY1" fmla="*/ 754911 h 765307"/>
              <a:gd name="connsiteX2" fmla="*/ 0 w 4210493"/>
              <a:gd name="connsiteY2" fmla="*/ 0 h 765307"/>
              <a:gd name="connsiteX0" fmla="*/ 4157331 w 4157331"/>
              <a:gd name="connsiteY0" fmla="*/ 404037 h 809828"/>
              <a:gd name="connsiteX1" fmla="*/ 627321 w 4157331"/>
              <a:gd name="connsiteY1" fmla="*/ 797441 h 809828"/>
              <a:gd name="connsiteX2" fmla="*/ 0 w 4157331"/>
              <a:gd name="connsiteY2" fmla="*/ 0 h 809828"/>
              <a:gd name="connsiteX0" fmla="*/ 4157331 w 4157331"/>
              <a:gd name="connsiteY0" fmla="*/ 404037 h 809828"/>
              <a:gd name="connsiteX1" fmla="*/ 627321 w 4157331"/>
              <a:gd name="connsiteY1" fmla="*/ 797441 h 809828"/>
              <a:gd name="connsiteX2" fmla="*/ 0 w 4157331"/>
              <a:gd name="connsiteY2" fmla="*/ 0 h 809828"/>
              <a:gd name="connsiteX0" fmla="*/ 4253024 w 4253024"/>
              <a:gd name="connsiteY0" fmla="*/ 435935 h 843278"/>
              <a:gd name="connsiteX1" fmla="*/ 723014 w 4253024"/>
              <a:gd name="connsiteY1" fmla="*/ 829339 h 843278"/>
              <a:gd name="connsiteX2" fmla="*/ 0 w 4253024"/>
              <a:gd name="connsiteY2" fmla="*/ 0 h 84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3024" h="843278">
                <a:moveTo>
                  <a:pt x="4253024" y="435935"/>
                </a:moveTo>
                <a:cubicBezTo>
                  <a:pt x="3381154" y="678711"/>
                  <a:pt x="1431851" y="901995"/>
                  <a:pt x="723014" y="829339"/>
                </a:cubicBezTo>
                <a:cubicBezTo>
                  <a:pt x="14177" y="756683"/>
                  <a:pt x="30126" y="223284"/>
                  <a:pt x="0" y="0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0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AEE5-C985-504A-B1D6-544A93D7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classification: what’s the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prediction function: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B03677-C619-0C46-87C6-5ACB6D0AE88B}"/>
              </a:ext>
            </a:extLst>
          </p:cNvPr>
          <p:cNvSpPr/>
          <p:nvPr/>
        </p:nvSpPr>
        <p:spPr>
          <a:xfrm>
            <a:off x="6110179" y="2360428"/>
            <a:ext cx="2101701" cy="637953"/>
          </a:xfrm>
          <a:prstGeom prst="round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operation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5F04B70-50E2-734C-AA51-9199FCCDB280}"/>
              </a:ext>
            </a:extLst>
          </p:cNvPr>
          <p:cNvSpPr/>
          <p:nvPr/>
        </p:nvSpPr>
        <p:spPr>
          <a:xfrm rot="5400000">
            <a:off x="2240815" y="2145120"/>
            <a:ext cx="297708" cy="770862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2D577F1-BE33-124C-B4E4-9112722D4A2D}"/>
              </a:ext>
            </a:extLst>
          </p:cNvPr>
          <p:cNvSpPr/>
          <p:nvPr/>
        </p:nvSpPr>
        <p:spPr>
          <a:xfrm>
            <a:off x="2402958" y="2711302"/>
            <a:ext cx="3678865" cy="925138"/>
          </a:xfrm>
          <a:custGeom>
            <a:avLst/>
            <a:gdLst>
              <a:gd name="connsiteX0" fmla="*/ 3753293 w 3753293"/>
              <a:gd name="connsiteY0" fmla="*/ 0 h 1073991"/>
              <a:gd name="connsiteX1" fmla="*/ 1329070 w 3753293"/>
              <a:gd name="connsiteY1" fmla="*/ 1073889 h 1073991"/>
              <a:gd name="connsiteX2" fmla="*/ 0 w 3753293"/>
              <a:gd name="connsiteY2" fmla="*/ 63796 h 1073991"/>
              <a:gd name="connsiteX0" fmla="*/ 3657600 w 3657600"/>
              <a:gd name="connsiteY0" fmla="*/ 0 h 1074029"/>
              <a:gd name="connsiteX1" fmla="*/ 1233377 w 3657600"/>
              <a:gd name="connsiteY1" fmla="*/ 1073889 h 1074029"/>
              <a:gd name="connsiteX2" fmla="*/ 0 w 3657600"/>
              <a:gd name="connsiteY2" fmla="*/ 74428 h 1074029"/>
              <a:gd name="connsiteX0" fmla="*/ 3657600 w 3657600"/>
              <a:gd name="connsiteY0" fmla="*/ 0 h 1074055"/>
              <a:gd name="connsiteX1" fmla="*/ 1233377 w 3657600"/>
              <a:gd name="connsiteY1" fmla="*/ 1073889 h 1074055"/>
              <a:gd name="connsiteX2" fmla="*/ 0 w 3657600"/>
              <a:gd name="connsiteY2" fmla="*/ 74428 h 1074055"/>
              <a:gd name="connsiteX0" fmla="*/ 3753293 w 3753293"/>
              <a:gd name="connsiteY0" fmla="*/ 0 h 1074171"/>
              <a:gd name="connsiteX1" fmla="*/ 1329070 w 3753293"/>
              <a:gd name="connsiteY1" fmla="*/ 1073889 h 1074171"/>
              <a:gd name="connsiteX2" fmla="*/ 0 w 3753293"/>
              <a:gd name="connsiteY2" fmla="*/ 95693 h 1074171"/>
              <a:gd name="connsiteX0" fmla="*/ 3742661 w 3742661"/>
              <a:gd name="connsiteY0" fmla="*/ 0 h 1073972"/>
              <a:gd name="connsiteX1" fmla="*/ 1318438 w 3742661"/>
              <a:gd name="connsiteY1" fmla="*/ 1073889 h 1073972"/>
              <a:gd name="connsiteX2" fmla="*/ 0 w 3742661"/>
              <a:gd name="connsiteY2" fmla="*/ 53163 h 1073972"/>
              <a:gd name="connsiteX0" fmla="*/ 3742661 w 3742661"/>
              <a:gd name="connsiteY0" fmla="*/ 0 h 925138"/>
              <a:gd name="connsiteX1" fmla="*/ 691117 w 3742661"/>
              <a:gd name="connsiteY1" fmla="*/ 925033 h 925138"/>
              <a:gd name="connsiteX2" fmla="*/ 0 w 3742661"/>
              <a:gd name="connsiteY2" fmla="*/ 53163 h 92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661" h="925138">
                <a:moveTo>
                  <a:pt x="3742661" y="0"/>
                </a:moveTo>
                <a:cubicBezTo>
                  <a:pt x="2843324" y="531628"/>
                  <a:pt x="1314894" y="916173"/>
                  <a:pt x="691117" y="925033"/>
                </a:cubicBezTo>
                <a:cubicBezTo>
                  <a:pt x="67340" y="933893"/>
                  <a:pt x="15948" y="382773"/>
                  <a:pt x="0" y="53163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AEE5-C985-504A-B1D6-544A93D7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classification: what’s the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6" y="1590677"/>
                <a:ext cx="6256411" cy="4195482"/>
              </a:xfrm>
            </p:spPr>
            <p:txBody>
              <a:bodyPr/>
              <a:lstStyle/>
              <a:p>
                <a:r>
                  <a:rPr lang="en-US" dirty="0"/>
                  <a:t>Logistic Regression prediction function: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classifiers (like Logistic Regression) may only segment a space by using a hyperplane.</a:t>
                </a:r>
              </a:p>
              <a:p>
                <a:pPr lvl="1"/>
                <a:r>
                  <a:rPr lang="en-US" dirty="0"/>
                  <a:t>In 2-dimensions, a hyperplane is just a line.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6" y="1590677"/>
                <a:ext cx="6256411" cy="4195482"/>
              </a:xfrm>
              <a:blipFill>
                <a:blip r:embed="rId2"/>
                <a:stretch>
                  <a:fillRect l="-406" t="-602" r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6A324BC-4106-5F47-8BEE-B2D183D3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7" y="1323975"/>
            <a:ext cx="5380075" cy="53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AEE5-C985-504A-B1D6-544A93D7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classification: what’s the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6" y="1590677"/>
                <a:ext cx="6256411" cy="4195482"/>
              </a:xfrm>
            </p:spPr>
            <p:txBody>
              <a:bodyPr/>
              <a:lstStyle/>
              <a:p>
                <a:r>
                  <a:rPr lang="en-US" dirty="0"/>
                  <a:t>Logistic Regression prediction function: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classifiers (like Logistic Regression) may only segment a space by using a hyperplane.</a:t>
                </a:r>
              </a:p>
              <a:p>
                <a:pPr lvl="1"/>
                <a:r>
                  <a:rPr lang="en-US" dirty="0"/>
                  <a:t>In 2-dimensions, a hyperplane is just a line.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24C3D-E6F8-9843-95EE-06F08E65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6" y="1590677"/>
                <a:ext cx="6256411" cy="4195482"/>
              </a:xfrm>
              <a:blipFill>
                <a:blip r:embed="rId2"/>
                <a:stretch>
                  <a:fillRect l="-406" t="-602" r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6A324BC-4106-5F47-8BEE-B2D183D3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7" y="1323975"/>
            <a:ext cx="5380075" cy="53800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7EF3C7-6FAB-454E-A97D-0C0C83745F3D}"/>
              </a:ext>
            </a:extLst>
          </p:cNvPr>
          <p:cNvCxnSpPr/>
          <p:nvPr/>
        </p:nvCxnSpPr>
        <p:spPr>
          <a:xfrm>
            <a:off x="9431079" y="2020186"/>
            <a:ext cx="0" cy="3944679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559F17-6A47-894A-9A87-06EA34DD0BD3}"/>
              </a:ext>
            </a:extLst>
          </p:cNvPr>
          <p:cNvCxnSpPr>
            <a:cxnSpLocks/>
          </p:cNvCxnSpPr>
          <p:nvPr/>
        </p:nvCxnSpPr>
        <p:spPr>
          <a:xfrm flipH="1">
            <a:off x="7623545" y="3561907"/>
            <a:ext cx="3625702" cy="701749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83E71-C2F8-5C4E-9CC2-8FFF9F44DA4D}"/>
              </a:ext>
            </a:extLst>
          </p:cNvPr>
          <p:cNvCxnSpPr>
            <a:cxnSpLocks/>
          </p:cNvCxnSpPr>
          <p:nvPr/>
        </p:nvCxnSpPr>
        <p:spPr>
          <a:xfrm flipH="1" flipV="1">
            <a:off x="7389629" y="3115341"/>
            <a:ext cx="3115338" cy="2849524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13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14B0-29EB-824B-8D4B-CFD3E74D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B392-D8BB-1F49-85B2-A015C747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be able to</a:t>
            </a:r>
          </a:p>
          <a:p>
            <a:r>
              <a:rPr lang="en-US" dirty="0"/>
              <a:t>Explain the importance of Support Vector Machines both historically and today.</a:t>
            </a:r>
          </a:p>
          <a:p>
            <a:pPr lvl="1"/>
            <a:r>
              <a:rPr lang="en-US" dirty="0"/>
              <a:t>Nonlinear Classifiers</a:t>
            </a:r>
          </a:p>
          <a:p>
            <a:pPr lvl="1"/>
            <a:r>
              <a:rPr lang="en-US" dirty="0"/>
              <a:t>Applied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8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8F9C-8D7D-6541-9BB8-B7BD86A1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A255F-A57F-1A4E-AED3-EA781B6C3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bit of history: Nonlinear classification</a:t>
            </a:r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What are they?</a:t>
            </a:r>
          </a:p>
          <a:p>
            <a:pPr lvl="1"/>
            <a:r>
              <a:rPr lang="en-US" dirty="0"/>
              <a:t>How do they work?</a:t>
            </a:r>
          </a:p>
          <a:p>
            <a:pPr lvl="1"/>
            <a:r>
              <a:rPr lang="en-US" dirty="0"/>
              <a:t>When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336899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B040-B817-1E48-A1E0-FF64555A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1068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1AB-39DD-E04B-8585-F4A057A2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Classification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A391C2-DC7A-ED46-AFF3-EC7E4DD40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349" y="1323977"/>
            <a:ext cx="5380074" cy="538007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9F25F0-472D-2D41-B67A-F4CA4BE4538E}"/>
              </a:ext>
            </a:extLst>
          </p:cNvPr>
          <p:cNvSpPr txBox="1">
            <a:spLocks/>
          </p:cNvSpPr>
          <p:nvPr/>
        </p:nvSpPr>
        <p:spPr>
          <a:xfrm>
            <a:off x="388936" y="1590677"/>
            <a:ext cx="6256413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5" indent="-342905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0" indent="-285754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15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0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26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32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37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43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49" indent="-228603" algn="l" defTabSz="457206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Example</a:t>
            </a:r>
          </a:p>
          <a:p>
            <a:r>
              <a:rPr lang="en-US" dirty="0"/>
              <a:t>Classification problem: four randomly generated blobs</a:t>
            </a:r>
          </a:p>
          <a:p>
            <a:pPr lvl="1"/>
            <a:r>
              <a:rPr lang="en-US" dirty="0"/>
              <a:t>x1, x2: Features</a:t>
            </a:r>
          </a:p>
          <a:p>
            <a:pPr lvl="1"/>
            <a:r>
              <a:rPr lang="en-US" dirty="0"/>
              <a:t>y: class</a:t>
            </a:r>
          </a:p>
        </p:txBody>
      </p:sp>
    </p:spTree>
    <p:extLst>
      <p:ext uri="{BB962C8B-B14F-4D97-AF65-F5344CB8AC3E}">
        <p14:creationId xmlns:p14="http://schemas.microsoft.com/office/powerpoint/2010/main" val="156153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CAC81-59F0-CD49-A763-D8A0BC4F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590677"/>
            <a:ext cx="6256413" cy="4195482"/>
          </a:xfrm>
        </p:spPr>
        <p:txBody>
          <a:bodyPr/>
          <a:lstStyle/>
          <a:p>
            <a:r>
              <a:rPr lang="en-US" dirty="0"/>
              <a:t>Easy mode: one of the clusters is in the “0” class, the rest in the “1” class.</a:t>
            </a:r>
          </a:p>
          <a:p>
            <a:pPr lvl="1"/>
            <a:r>
              <a:rPr lang="en-US" dirty="0"/>
              <a:t>How do you think our friend Logistic Regression will do? Guess the accuracy score you think the algorithm will 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F2A22-B60B-FB4C-8E48-9390E4B2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49" y="1323977"/>
            <a:ext cx="5380074" cy="538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50F1AB-39DD-E04B-8585-F4A057A2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4571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CFA44-740D-B64D-94D5-17755E0F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49" y="1323977"/>
            <a:ext cx="5380074" cy="538007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CAC81-59F0-CD49-A763-D8A0BC4F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590677"/>
            <a:ext cx="6256413" cy="4195482"/>
          </a:xfrm>
        </p:spPr>
        <p:txBody>
          <a:bodyPr/>
          <a:lstStyle/>
          <a:p>
            <a:r>
              <a:rPr lang="en-US" dirty="0"/>
              <a:t>Easy mode: one of the clusters is in the “0” class, the rest in the “1” class.</a:t>
            </a:r>
          </a:p>
          <a:p>
            <a:pPr lvl="1"/>
            <a:r>
              <a:rPr lang="en-US" dirty="0"/>
              <a:t>How do you think our friend Logistic Regression will do? Guess the accuracy score you think the algorithm will get. </a:t>
            </a:r>
          </a:p>
          <a:p>
            <a:pPr lvl="1"/>
            <a:r>
              <a:rPr lang="en-US" dirty="0"/>
              <a:t>Essentially, perfect. Great job, </a:t>
            </a:r>
            <a:r>
              <a:rPr lang="en-US" dirty="0" err="1"/>
              <a:t>LogReg</a:t>
            </a:r>
            <a:r>
              <a:rPr lang="en-US" dirty="0"/>
              <a:t> &lt;3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1AB-39DD-E04B-8585-F4A057A2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5257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97F6C3-13DC-0942-9AB4-38FD8330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47" y="1323975"/>
            <a:ext cx="5380075" cy="53800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CAC81-59F0-CD49-A763-D8A0BC4F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590677"/>
            <a:ext cx="6256413" cy="4195482"/>
          </a:xfrm>
        </p:spPr>
        <p:txBody>
          <a:bodyPr/>
          <a:lstStyle/>
          <a:p>
            <a:r>
              <a:rPr lang="en-US" dirty="0"/>
              <a:t>Easy mode: one of the clusters is in the “0” class, the rest in the “1” class.</a:t>
            </a:r>
          </a:p>
          <a:p>
            <a:r>
              <a:rPr lang="en-US" dirty="0"/>
              <a:t>Hard mode: two opposite clusters in each class.</a:t>
            </a:r>
          </a:p>
          <a:p>
            <a:pPr lvl="1"/>
            <a:r>
              <a:rPr lang="en-US" dirty="0"/>
              <a:t>How do you think Logistic Regression will do 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1AB-39DD-E04B-8585-F4A057A2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4423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DD03A-D39C-2944-B4FC-6E3958B4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46" y="1323974"/>
            <a:ext cx="5380075" cy="53800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CAC81-59F0-CD49-A763-D8A0BC4F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590677"/>
            <a:ext cx="6256413" cy="4195482"/>
          </a:xfrm>
        </p:spPr>
        <p:txBody>
          <a:bodyPr/>
          <a:lstStyle/>
          <a:p>
            <a:r>
              <a:rPr lang="en-US" dirty="0"/>
              <a:t>Easy mode: one of the clusters is in the “0” class, the rest in the “1” class.</a:t>
            </a:r>
          </a:p>
          <a:p>
            <a:r>
              <a:rPr lang="en-US" dirty="0"/>
              <a:t>Hard mode: two opposite clusters in each class.</a:t>
            </a:r>
          </a:p>
          <a:p>
            <a:pPr lvl="1"/>
            <a:r>
              <a:rPr lang="en-US" dirty="0"/>
              <a:t>How do you think Logistic Regression will do here?</a:t>
            </a:r>
          </a:p>
          <a:p>
            <a:pPr lvl="1"/>
            <a:r>
              <a:rPr lang="en-US" dirty="0" err="1"/>
              <a:t>Ummmm</a:t>
            </a:r>
            <a:r>
              <a:rPr lang="en-US" dirty="0"/>
              <a:t> 😟</a:t>
            </a:r>
          </a:p>
          <a:p>
            <a:r>
              <a:rPr lang="en-US" dirty="0"/>
              <a:t>Do you know of any models that might do better?</a:t>
            </a:r>
          </a:p>
          <a:p>
            <a:r>
              <a:rPr lang="en-US" dirty="0"/>
              <a:t>What’s the 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1AB-39DD-E04B-8585-F4A057A2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16139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08392542-C6EA-B649-AD0B-B657708445C8}" vid="{D5DFA0E8-AECB-7640-89EC-914F8C96CE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6827</TotalTime>
  <Words>526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Cambria Math</vt:lpstr>
      <vt:lpstr>Franklin Gothic Book</vt:lpstr>
      <vt:lpstr>Franklin Gothic Medium</vt:lpstr>
      <vt:lpstr>Wingdings 3</vt:lpstr>
      <vt:lpstr>Dark-Pink-Splash-Photo</vt:lpstr>
      <vt:lpstr>Support Vector Machines</vt:lpstr>
      <vt:lpstr>Objective</vt:lpstr>
      <vt:lpstr>The plan </vt:lpstr>
      <vt:lpstr>Nonlinear Classification</vt:lpstr>
      <vt:lpstr>Nonlinear Classification</vt:lpstr>
      <vt:lpstr>Nonlinear Classification</vt:lpstr>
      <vt:lpstr>Nonlinear Classification</vt:lpstr>
      <vt:lpstr>Nonlinear Classification</vt:lpstr>
      <vt:lpstr>Nonlinear Classification</vt:lpstr>
      <vt:lpstr>Nonlinear Classification</vt:lpstr>
      <vt:lpstr>Nonlinear classification: what’s the problem?</vt:lpstr>
      <vt:lpstr>Nonlinear classification: what’s the problem?</vt:lpstr>
      <vt:lpstr>Nonlinear classification: what’s the problem?</vt:lpstr>
      <vt:lpstr>Nonlinear classification: what’s the problem?</vt:lpstr>
      <vt:lpstr>Nonlinear classification: what’s the problem?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13</cp:revision>
  <dcterms:created xsi:type="dcterms:W3CDTF">2018-11-08T22:36:59Z</dcterms:created>
  <dcterms:modified xsi:type="dcterms:W3CDTF">2018-11-13T17:46:48Z</dcterms:modified>
</cp:coreProperties>
</file>